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1" r:id="rId4"/>
    <p:sldId id="286" r:id="rId5"/>
    <p:sldId id="259" r:id="rId6"/>
    <p:sldId id="260" r:id="rId7"/>
    <p:sldId id="261" r:id="rId8"/>
    <p:sldId id="257" r:id="rId9"/>
    <p:sldId id="258" r:id="rId10"/>
    <p:sldId id="265" r:id="rId11"/>
    <p:sldId id="267" r:id="rId12"/>
    <p:sldId id="266" r:id="rId13"/>
    <p:sldId id="264" r:id="rId14"/>
    <p:sldId id="292" r:id="rId15"/>
    <p:sldId id="263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88" r:id="rId26"/>
    <p:sldId id="278" r:id="rId27"/>
    <p:sldId id="283" r:id="rId28"/>
    <p:sldId id="279" r:id="rId29"/>
    <p:sldId id="280" r:id="rId30"/>
    <p:sldId id="282" r:id="rId31"/>
    <p:sldId id="281" r:id="rId32"/>
    <p:sldId id="290" r:id="rId33"/>
    <p:sldId id="275" r:id="rId34"/>
    <p:sldId id="284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5DD0F5-13CD-493B-874D-A7E5719A1794}">
          <p14:sldIdLst>
            <p14:sldId id="256"/>
            <p14:sldId id="289"/>
            <p14:sldId id="291"/>
            <p14:sldId id="286"/>
            <p14:sldId id="259"/>
            <p14:sldId id="260"/>
            <p14:sldId id="261"/>
            <p14:sldId id="257"/>
            <p14:sldId id="258"/>
            <p14:sldId id="265"/>
            <p14:sldId id="267"/>
            <p14:sldId id="266"/>
            <p14:sldId id="264"/>
            <p14:sldId id="292"/>
            <p14:sldId id="263"/>
            <p14:sldId id="268"/>
            <p14:sldId id="269"/>
            <p14:sldId id="270"/>
            <p14:sldId id="271"/>
            <p14:sldId id="272"/>
            <p14:sldId id="273"/>
            <p14:sldId id="274"/>
            <p14:sldId id="276"/>
            <p14:sldId id="277"/>
            <p14:sldId id="288"/>
            <p14:sldId id="278"/>
            <p14:sldId id="283"/>
            <p14:sldId id="279"/>
            <p14:sldId id="280"/>
            <p14:sldId id="282"/>
            <p14:sldId id="281"/>
            <p14:sldId id="290"/>
            <p14:sldId id="275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90"/>
      <c:rotY val="0"/>
      <c:rAngAx val="0"/>
      <c:perspective val="2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099415204678393E-3"/>
          <c:y val="0.11478428237326428"/>
          <c:w val="0.54889694709213976"/>
          <c:h val="0.812851713521851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14AB-4FD7-B3CB-545BFE3F4FA6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14AB-4FD7-B3CB-545BFE3F4FA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14AB-4FD7-B3CB-545BFE3F4FA6}"/>
              </c:ext>
            </c:extLst>
          </c:dPt>
          <c:cat>
            <c:strRef>
              <c:f>Лист1!$A$2:$A$4</c:f>
              <c:strCache>
                <c:ptCount val="3"/>
                <c:pt idx="0">
                  <c:v>Каждый день, регулярно </c:v>
                </c:pt>
                <c:pt idx="1">
                  <c:v>Редко</c:v>
                </c:pt>
                <c:pt idx="2">
                  <c:v>Нет </c:v>
                </c:pt>
              </c:strCache>
            </c:strRef>
          </c:cat>
          <c:val>
            <c:numRef>
              <c:f>Лист1!$B$2:$B$4</c:f>
              <c:numCache>
                <c:formatCode>\О\с\н\о\в\н\о\й</c:formatCode>
                <c:ptCount val="3"/>
                <c:pt idx="0">
                  <c:v>10.5</c:v>
                </c:pt>
                <c:pt idx="1">
                  <c:v>78.5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AB-4FD7-B3CB-545BFE3F4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150">
          <a:noFill/>
        </a:ln>
      </c:spPr>
    </c:plotArea>
    <c:legend>
      <c:legendPos val="r"/>
      <c:overlay val="0"/>
      <c:txPr>
        <a:bodyPr/>
        <a:lstStyle/>
        <a:p>
          <a:pPr>
            <a:defRPr sz="2883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53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</cdr:x>
      <cdr:y>0.04554</cdr:y>
    </cdr:from>
    <cdr:to>
      <cdr:x>0.60636</cdr:x>
      <cdr:y>0.12975</cdr:y>
    </cdr:to>
    <cdr:sp macro="" textlink="">
      <cdr:nvSpPr>
        <cdr:cNvPr id="2" name="Выноска 1 1"/>
        <cdr:cNvSpPr/>
      </cdr:nvSpPr>
      <cdr:spPr>
        <a:xfrm xmlns:a="http://schemas.openxmlformats.org/drawingml/2006/main">
          <a:off x="4195762" y="231764"/>
          <a:ext cx="1071570" cy="428628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186624"/>
            <a:gd name="adj4" fmla="val -111814"/>
          </a:avLst>
        </a:prstGeom>
        <a:solidFill xmlns:a="http://schemas.openxmlformats.org/drawingml/2006/main">
          <a:schemeClr val="bg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tx1"/>
              </a:solidFill>
            </a:rPr>
            <a:t>10,5%</a:t>
          </a:r>
        </a:p>
      </cdr:txBody>
    </cdr:sp>
  </cdr:relSizeAnchor>
  <cdr:relSizeAnchor xmlns:cdr="http://schemas.openxmlformats.org/drawingml/2006/chartDrawing">
    <cdr:from>
      <cdr:x>0.03892</cdr:x>
      <cdr:y>0.0315</cdr:y>
    </cdr:from>
    <cdr:to>
      <cdr:x>0.12938</cdr:x>
      <cdr:y>0.11572</cdr:y>
    </cdr:to>
    <cdr:sp macro="" textlink="">
      <cdr:nvSpPr>
        <cdr:cNvPr id="3" name="Выноска 1 2"/>
        <cdr:cNvSpPr/>
      </cdr:nvSpPr>
      <cdr:spPr>
        <a:xfrm xmlns:a="http://schemas.openxmlformats.org/drawingml/2006/main">
          <a:off x="338110" y="160326"/>
          <a:ext cx="785818" cy="428628"/>
        </a:xfrm>
        <a:prstGeom xmlns:a="http://schemas.openxmlformats.org/drawingml/2006/main" prst="borderCallout1">
          <a:avLst>
            <a:gd name="adj1" fmla="val 48918"/>
            <a:gd name="adj2" fmla="val 110616"/>
            <a:gd name="adj3" fmla="val 219550"/>
            <a:gd name="adj4" fmla="val 183344"/>
          </a:avLst>
        </a:prstGeom>
        <a:solidFill xmlns:a="http://schemas.openxmlformats.org/drawingml/2006/main">
          <a:schemeClr val="bg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tx1"/>
              </a:solidFill>
            </a:rPr>
            <a:t>11%</a:t>
          </a:r>
        </a:p>
      </cdr:txBody>
    </cdr:sp>
  </cdr:relSizeAnchor>
  <cdr:relSizeAnchor xmlns:cdr="http://schemas.openxmlformats.org/drawingml/2006/chartDrawing">
    <cdr:from>
      <cdr:x>0.45011</cdr:x>
      <cdr:y>0.8456</cdr:y>
    </cdr:from>
    <cdr:to>
      <cdr:x>0.58169</cdr:x>
      <cdr:y>0.92982</cdr:y>
    </cdr:to>
    <cdr:sp macro="" textlink="">
      <cdr:nvSpPr>
        <cdr:cNvPr id="4" name="Выноска 1 3"/>
        <cdr:cNvSpPr/>
      </cdr:nvSpPr>
      <cdr:spPr>
        <a:xfrm xmlns:a="http://schemas.openxmlformats.org/drawingml/2006/main">
          <a:off x="3910010" y="4303731"/>
          <a:ext cx="1143008" cy="428628"/>
        </a:xfrm>
        <a:prstGeom xmlns:a="http://schemas.openxmlformats.org/drawingml/2006/main" prst="borderCallout1">
          <a:avLst>
            <a:gd name="adj1" fmla="val 18750"/>
            <a:gd name="adj2" fmla="val -8333"/>
            <a:gd name="adj3" fmla="val -179865"/>
            <a:gd name="adj4" fmla="val -75889"/>
          </a:avLst>
        </a:prstGeom>
        <a:solidFill xmlns:a="http://schemas.openxmlformats.org/drawingml/2006/main">
          <a:schemeClr val="bg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tx1"/>
              </a:solidFill>
            </a:rPr>
            <a:t>78,5%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1302-9773-42A2-B85B-922A544A001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FB64-32D1-465B-9D37-F9E542540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9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1302-9773-42A2-B85B-922A544A001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FB64-32D1-465B-9D37-F9E542540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4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1302-9773-42A2-B85B-922A544A001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FB64-32D1-465B-9D37-F9E542540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6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1302-9773-42A2-B85B-922A544A001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FB64-32D1-465B-9D37-F9E542540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5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1302-9773-42A2-B85B-922A544A001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FB64-32D1-465B-9D37-F9E542540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6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1302-9773-42A2-B85B-922A544A001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FB64-32D1-465B-9D37-F9E542540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1302-9773-42A2-B85B-922A544A001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FB64-32D1-465B-9D37-F9E542540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1302-9773-42A2-B85B-922A544A001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FB64-32D1-465B-9D37-F9E542540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0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1302-9773-42A2-B85B-922A544A001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FB64-32D1-465B-9D37-F9E542540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9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1302-9773-42A2-B85B-922A544A001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FB64-32D1-465B-9D37-F9E542540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6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1302-9773-42A2-B85B-922A544A001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8FB64-32D1-465B-9D37-F9E542540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D1302-9773-42A2-B85B-922A544A001C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8FB64-32D1-465B-9D37-F9E542540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6546" y="206528"/>
            <a:ext cx="8152327" cy="1139580"/>
          </a:xfrm>
        </p:spPr>
        <p:txBody>
          <a:bodyPr>
            <a:noAutofit/>
          </a:bodyPr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4370" y="1805913"/>
            <a:ext cx="9036675" cy="969961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 по профилактике близорукости у детей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95810" y="4099764"/>
            <a:ext cx="35661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Д.м.н., профессор кафедры медицинской реабилитации ГБАО ВО Первый МГМУ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им.И.М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Сеченова О.В. Гончарова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37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996" y="507476"/>
            <a:ext cx="409274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для сохранения нормального зрения к детей?</a:t>
            </a:r>
          </a:p>
        </p:txBody>
      </p:sp>
      <p:pic>
        <p:nvPicPr>
          <p:cNvPr id="5122" name="Picture 2" descr="http://www.geos-inform.com/wp-content/uploads/2014/09/workplaceshkolstat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17" y="172626"/>
            <a:ext cx="7372315" cy="668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5315" y="2742058"/>
            <a:ext cx="31048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ребенка должно быть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организовано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25313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2" name="Picture 4" descr="http://teleschool.ru/wp-content/uploads/2012/12/rabochee-mesto-shkolnika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53" y="1690688"/>
            <a:ext cx="5911633" cy="394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9100" y="674822"/>
            <a:ext cx="885551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рабочей зоны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8525" y="1784655"/>
            <a:ext cx="5240628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Настольная лампа должна находиться </a:t>
            </a:r>
            <a:r>
              <a:rPr lang="ru-RU" b="1" dirty="0"/>
              <a:t>слева для правшей </a:t>
            </a:r>
            <a:r>
              <a:rPr lang="ru-RU" dirty="0"/>
              <a:t>(для левшей – справа) и быть обязательно прикрытой абажуром, чтобы </a:t>
            </a:r>
            <a:r>
              <a:rPr lang="ru-RU" b="1" dirty="0"/>
              <a:t>прямые лучи света не попадали в глаза.</a:t>
            </a:r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/>
              <a:t>Мощность лампы рекомендуется в пределах </a:t>
            </a:r>
            <a:r>
              <a:rPr lang="ru-RU" b="1" dirty="0"/>
              <a:t>от 60 до 80 ватт</a:t>
            </a:r>
            <a:r>
              <a:rPr lang="ru-RU" dirty="0"/>
              <a:t>, при этом не выключается общее освещение в комнате.</a:t>
            </a:r>
          </a:p>
        </p:txBody>
      </p:sp>
    </p:spTree>
    <p:extLst>
      <p:ext uri="{BB962C8B-B14F-4D97-AF65-F5344CB8AC3E}">
        <p14:creationId xmlns:p14="http://schemas.microsoft.com/office/powerpoint/2010/main" val="2055350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2246"/>
            <a:ext cx="5201992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мебель </a:t>
            </a:r>
          </a:p>
        </p:txBody>
      </p:sp>
      <p:pic>
        <p:nvPicPr>
          <p:cNvPr id="6146" name="Picture 2" descr="http://img0.liveinternet.ru/images/attach/c/7/94/489/94489824_stol_stu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54" y="875764"/>
            <a:ext cx="6916439" cy="50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007" y="1677809"/>
            <a:ext cx="46565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Размеры стола и стула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должны соответствовать росту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учащегося, в противном случае происходит быстрое утомление мышц, ребенок не может сохранять правильную позу за столом во время выполнения заданий.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0276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758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 чтения и письма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707122"/>
            <a:ext cx="7906555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Читать и писать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за столом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Нельзя читать лежа! Нельзя читать в транспорте!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Книги должны быть напечатаны на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качественной бумаге с крупным текстом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яркими иллюстрациями.</a:t>
            </a: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Расстояние от книги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или тетради до глаз не менее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30–35 см. </a:t>
            </a:r>
          </a:p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Правильная посадка за столом и хорошая освещенность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рабочего места.</a:t>
            </a:r>
            <a:endParaRPr lang="ru-RU" dirty="0"/>
          </a:p>
          <a:p>
            <a:pPr lvl="0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Активная зрительная нагрузка (чтение, письмо, рисование) каждые 20–30 минут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должна прерываться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10–15 минут на физическую активность или смену зрительной деятельности (посмотреть в даль, закрыть глаза, походить и т.д.).</a:t>
            </a:r>
          </a:p>
        </p:txBody>
      </p:sp>
      <p:pic>
        <p:nvPicPr>
          <p:cNvPr id="4100" name="Picture 4" descr="http://strana.jili-bili.ru/uploads/images/00/04/33/2012/04/25/5fb3109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533" y="2091207"/>
            <a:ext cx="4032697" cy="302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10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43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«общения» ребенка с телевизором и компьютером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893" y="1529411"/>
            <a:ext cx="612927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Маленьким детям </a:t>
            </a:r>
            <a:r>
              <a:rPr lang="ru-RU" b="1" dirty="0"/>
              <a:t>до двухлетнего </a:t>
            </a:r>
            <a:r>
              <a:rPr lang="ru-RU" dirty="0"/>
              <a:t>возраста вообще </a:t>
            </a:r>
            <a:r>
              <a:rPr lang="ru-RU" b="1" dirty="0"/>
              <a:t>не рекомендуется </a:t>
            </a:r>
            <a:r>
              <a:rPr lang="ru-RU" dirty="0"/>
              <a:t>смотреть телевизор или компьютер.</a:t>
            </a:r>
          </a:p>
          <a:p>
            <a:r>
              <a:rPr lang="ru-RU" dirty="0"/>
              <a:t> Детям </a:t>
            </a:r>
            <a:r>
              <a:rPr lang="ru-RU" b="1" dirty="0"/>
              <a:t>от двух до семи</a:t>
            </a:r>
            <a:r>
              <a:rPr lang="ru-RU" dirty="0"/>
              <a:t> лет нельзя разрешать смотреть телевизор</a:t>
            </a:r>
            <a:r>
              <a:rPr lang="en-US" dirty="0"/>
              <a:t>/</a:t>
            </a:r>
            <a:r>
              <a:rPr lang="ru-RU" dirty="0"/>
              <a:t>компьютер </a:t>
            </a:r>
            <a:r>
              <a:rPr lang="ru-RU" b="1" dirty="0"/>
              <a:t>дольше 40 минут в день</a:t>
            </a:r>
            <a:r>
              <a:rPr lang="ru-RU" dirty="0"/>
              <a:t>, </a:t>
            </a:r>
            <a:r>
              <a:rPr lang="ru-RU" b="1" dirty="0"/>
              <a:t>старше семи </a:t>
            </a:r>
            <a:r>
              <a:rPr lang="ru-RU" dirty="0"/>
              <a:t>лет – </a:t>
            </a:r>
            <a:r>
              <a:rPr lang="ru-RU" b="1" dirty="0"/>
              <a:t>более 1,5 часов в день</a:t>
            </a:r>
            <a:r>
              <a:rPr lang="ru-RU" dirty="0"/>
              <a:t>. </a:t>
            </a:r>
          </a:p>
          <a:p>
            <a:r>
              <a:rPr lang="ru-RU" dirty="0"/>
              <a:t>При этом необходимо делать </a:t>
            </a:r>
            <a:r>
              <a:rPr lang="ru-RU" b="1" dirty="0"/>
              <a:t>перерывы на 15–20 минут через каждые полчаса.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63723" y="466566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асстояние до телевизора должно быть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меньше пяти диагоналей экрана.</a:t>
            </a:r>
            <a:endParaRPr lang="ru-RU" sz="2800" b="1" dirty="0"/>
          </a:p>
        </p:txBody>
      </p:sp>
      <p:pic>
        <p:nvPicPr>
          <p:cNvPr id="32774" name="Picture 6" descr="http://aboutyourself.ru/assets/detyam-ne-nravyatsya-sceny-nasil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02" y="1610021"/>
            <a:ext cx="4496807" cy="305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630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960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«общения» ребенка с компьютером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7451" y="156804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sd174.ru/images/content/%D0%BE%D1%81%D0%B0%D0%BD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67" y="1690688"/>
            <a:ext cx="7137696" cy="347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artadami.ru/shop/img/element/element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" y="1677124"/>
            <a:ext cx="4404575" cy="34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264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96" y="179703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образ жизни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2166" y="925350"/>
            <a:ext cx="59893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обязательно должен много двигаться и проводить хотя бы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1,5–2 часа в день на улице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для того чтобы иметь возможность смотреть вдаль.</a:t>
            </a:r>
            <a:endParaRPr lang="ru-RU" sz="3200" dirty="0"/>
          </a:p>
        </p:txBody>
      </p:sp>
      <p:pic>
        <p:nvPicPr>
          <p:cNvPr id="8194" name="Picture 2" descr="http://ejka.ru/uploads/images/f/c/3/6/112/ef89d0fb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7" y="2161558"/>
            <a:ext cx="3564255" cy="429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diarywomen.ru/uploads/posts/2012-05/1336114919_x_85cb59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98" y="3539313"/>
            <a:ext cx="4778057" cy="318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719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0107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О, спорт, ты  жизнь!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9680" y="842888"/>
            <a:ext cx="713232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Физическая активность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снимает зрительное утомление, улучшает кровоснабжение тканей глаза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способствует профилактике близорукости и препятствует ее прогрессированию. </a:t>
            </a:r>
            <a:endParaRPr lang="ru-RU" b="1" dirty="0"/>
          </a:p>
        </p:txBody>
      </p:sp>
      <p:pic>
        <p:nvPicPr>
          <p:cNvPr id="9220" name="Picture 4" descr="http://direct-press.ru/images/stories/2014/Health/01-2014/06/futbo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5" y="2035808"/>
            <a:ext cx="4638140" cy="338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.sakh.com/info/p/photos/75/75430/fe55de343a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t="19337"/>
          <a:stretch/>
        </p:blipFill>
        <p:spPr bwMode="auto">
          <a:xfrm>
            <a:off x="5257800" y="3276513"/>
            <a:ext cx="5630025" cy="319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02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8920" y="1991360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7359" y="339239"/>
            <a:ext cx="5461548" cy="24926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Для сохранения хорошего зрения полезны такие виды спорта, как </a:t>
            </a:r>
            <a:r>
              <a:rPr lang="ru-RU" b="1" dirty="0"/>
              <a:t>плавание, лыжи, коньки, бадминтон, теннис, волейбол и футбол</a:t>
            </a:r>
            <a:r>
              <a:rPr lang="ru-RU" dirty="0"/>
              <a:t>.</a:t>
            </a:r>
          </a:p>
        </p:txBody>
      </p:sp>
      <p:pic>
        <p:nvPicPr>
          <p:cNvPr id="10242" name="Picture 2" descr="http://www.ventspils.lv/resources/web/images/2011/tenisakorti/DSC_6077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81" y="228283"/>
            <a:ext cx="4627920" cy="30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jenskisait.ru/images/stories/deti/Zdorove_detei/kak_deti_katajutsja_na_konk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24" y="2651969"/>
            <a:ext cx="5136618" cy="366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kuban-mama.ru/images/stories/zdorovye-malicha/2012/Lizi-2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81" y="3757293"/>
            <a:ext cx="4627920" cy="310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736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5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рацион питания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3420" y="1169626"/>
            <a:ext cx="3022600" cy="917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18178" y="1468467"/>
            <a:ext cx="4856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Чтобы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Витамин А и Бета-каротин усваивались нужно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всего давать овощи и фрукты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ребенку вместе со сметаной, сливками, оливковым или подсолнечным маслом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RU" sz="3600" dirty="0"/>
          </a:p>
        </p:txBody>
      </p:sp>
      <p:pic>
        <p:nvPicPr>
          <p:cNvPr id="11266" name="Picture 2" descr="http://mediry.ru/sites/default/files/71218507_a.jpg?13442525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913513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8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" y="0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глаза</a:t>
            </a:r>
          </a:p>
        </p:txBody>
      </p:sp>
      <p:pic>
        <p:nvPicPr>
          <p:cNvPr id="20483" name="Содержимое 3" descr="Строение глаз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36620"/>
            <a:ext cx="7596189" cy="5723425"/>
          </a:xfrm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7268308" y="673265"/>
            <a:ext cx="4923692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 человека представляет собой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сложную оптическую систему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состоит из роговицы, хрусталика и стекловидного тела. </a:t>
            </a:r>
          </a:p>
          <a:p>
            <a:pPr algn="ctr" eaLnBrk="1" hangingPunct="1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 - самый подвижный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всех органов человеческого организма. </a:t>
            </a:r>
          </a:p>
          <a:p>
            <a:pPr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CC9D9C-A24F-4B85-A339-6E3574D29903}" type="slidenum">
              <a:rPr lang="ru-RU">
                <a:solidFill>
                  <a:srgbClr val="D38E27"/>
                </a:solidFill>
                <a:latin typeface="Franklin Gothic Book" pitchFamily="34" charset="0"/>
              </a:rPr>
              <a:pPr eaLnBrk="1" hangingPunct="1"/>
              <a:t>2</a:t>
            </a:fld>
            <a:endParaRPr lang="ru-RU">
              <a:solidFill>
                <a:srgbClr val="D38E27"/>
              </a:solidFill>
              <a:latin typeface="Franklin Gothic Book" pitchFamily="34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Ссылка на слайд 3">
                <a:extLst>
                  <a:ext uri="{FF2B5EF4-FFF2-40B4-BE49-F238E27FC236}">
                    <a16:creationId xmlns:a16="http://schemas.microsoft.com/office/drawing/2014/main" id="{5B3D3235-EFCA-4983-8608-E45EE0A43C9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23982054"/>
                  </p:ext>
                </p:extLst>
              </p:nvPr>
            </p:nvGraphicFramePr>
            <p:xfrm>
              <a:off x="-2014330" y="1711190"/>
              <a:ext cx="3048000" cy="1714500"/>
            </p:xfrm>
            <a:graphic>
              <a:graphicData uri="http://schemas.microsoft.com/office/powerpoint/2016/slidezoom">
                <pslz:sldZm>
                  <pslz:sldZmObj sldId="289" cId="801930120">
                    <pslz:zmPr id="{11409D3F-BB48-4821-AC82-1C9FE74F4B34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Ссылка на слайд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B3D3235-EFCA-4983-8608-E45EE0A43C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014330" y="171119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930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5880" cy="3054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9690" y="995679"/>
            <a:ext cx="30311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С С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85280" y="995679"/>
            <a:ext cx="58167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мелкой нарезке и кулинарной обработке продуктов в среднем теряется до 50% аскорбиновой кислоты, поэтому оптимально 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употреблять овощи и фрукты целиком и в свежем виде.</a:t>
            </a:r>
            <a:endParaRPr lang="ru-RU" sz="40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http://komy-za-50.ru/wp-content/uploads/2012/12/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7877"/>
            <a:ext cx="6039162" cy="510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549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4740" y="595947"/>
            <a:ext cx="3916680" cy="6534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Е</a:t>
            </a:r>
          </a:p>
        </p:txBody>
      </p:sp>
      <p:pic>
        <p:nvPicPr>
          <p:cNvPr id="13314" name="Picture 2" descr="http://vitamingid.ru/wp-content/uploads/2013/12/%D0%B2%D0%B8%D1%82%D0%B0%D0%BC%D0%B8%D0%BD%D0%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8" y="1645354"/>
            <a:ext cx="7141464" cy="446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68692" y="1861124"/>
            <a:ext cx="47655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Витамин Е- жирорастворимый витамин.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 является природным антиоксидантом,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защищает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ткани глаза от свободных радикалов.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01334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713" y="157955"/>
            <a:ext cx="10515600" cy="1325563"/>
          </a:xfrm>
        </p:spPr>
        <p:txBody>
          <a:bodyPr/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Витамины группы 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33796" name="Picture 4" descr="http://www.spletnica.com.ua/wp-content/uploads/2013/11/2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2"/>
          <a:stretch/>
        </p:blipFill>
        <p:spPr bwMode="auto">
          <a:xfrm>
            <a:off x="464713" y="1677082"/>
            <a:ext cx="5023653" cy="346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http://www.spletnica.com.ua/wp-content/uploads/2013/11/1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24" y="157955"/>
            <a:ext cx="4506577" cy="374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V="1">
            <a:off x="10019762" y="6176963"/>
            <a:ext cx="1334037" cy="5301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3798" name="Picture 6" descr="http://www.spletnica.com.ua/wp-content/uploads/2013/11/vitamin-b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366" y="3540047"/>
            <a:ext cx="3002253" cy="30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97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2520" y="186213"/>
            <a:ext cx="4729480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Черника</a:t>
            </a:r>
          </a:p>
        </p:txBody>
      </p:sp>
      <p:pic>
        <p:nvPicPr>
          <p:cNvPr id="14338" name="Picture 2" descr="http://www.saharniy-diabet.com/userfiles/cherni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4" y="186213"/>
            <a:ext cx="4872356" cy="365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eyesmaster.ru/wp-content/uploads/2014/06/chernika-forte-s-lyutein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92" y="4019392"/>
            <a:ext cx="3446780" cy="273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77280" y="2095387"/>
            <a:ext cx="542544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Регулярное употребление свежей и сушеной черники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повышает остроту зрения, снимает усталость глаз и улучшает сумеречное зрение.</a:t>
            </a:r>
            <a:endParaRPr lang="ru-RU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840" y="64453"/>
            <a:ext cx="10515600" cy="1325563"/>
          </a:xfrm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Лютеин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3320" y="844905"/>
            <a:ext cx="594868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Лютеин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зеаксантин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избирательно поглощают вредную голубую часть спектра светового потока, то есть выполняют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функцию защитного экрана.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Организм человека не способен синтезировать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лютеин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поэтому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поступление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его в организм напрямую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связано с питанием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4" name="AutoShape 2" descr="https://encrypted-tbn2.gstatic.com/images?q=tbn:ANd9GcQTUIw3KawmYVOf2zBEwn5dpZcUEDr7IONaPF5-qMnVO-YhdSNP9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://img.megaobzor.com/fireaid/126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25856"/>
            <a:ext cx="44767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pharmaxx.uz/userfiles/Lutein_bo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" t="3759" r="8624" b="5958"/>
          <a:stretch/>
        </p:blipFill>
        <p:spPr bwMode="auto">
          <a:xfrm>
            <a:off x="3842813" y="4003040"/>
            <a:ext cx="1924463" cy="261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100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ли Ваши дети зарядку для глаз? Ответы: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242904"/>
              </p:ext>
            </p:extLst>
          </p:nvPr>
        </p:nvGraphicFramePr>
        <p:xfrm>
          <a:off x="1621692" y="1604964"/>
          <a:ext cx="8843108" cy="5202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96209B-B39C-4B4C-9FED-9A257010539F}" type="slidenum">
              <a:rPr lang="ru-RU">
                <a:solidFill>
                  <a:srgbClr val="D38E27"/>
                </a:solidFill>
                <a:latin typeface="Franklin Gothic Book" pitchFamily="34" charset="0"/>
              </a:rPr>
              <a:pPr eaLnBrk="1" hangingPunct="1"/>
              <a:t>25</a:t>
            </a:fld>
            <a:endParaRPr lang="ru-RU">
              <a:solidFill>
                <a:srgbClr val="D38E27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69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упражнений для младших школьников (1-3 класс)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040" y="1593216"/>
            <a:ext cx="1090676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Быстро поморгать, закрыть глаза и посидеть спокойно, медленно считая до пяти. Повторить 4–5 раз.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Крепко зажмурить глаза, считая до трех, открыть их и посмотреть вдаль, считая до пяти. Повторить 4–5 раз.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Вытянуть правую руку вперед. Следить глазами, не поворачивая головы, за медленными движениями указательного пальца вытянутой руки влево и вправо, вверх и вниз. Повторить 4–5 раз.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Смотреть на указательный палец вытянутой руки на счет 1–4, потом перевести взгляд вдаль на счет 1–6. Повторить 4–5 раз.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Исходное положение – сидя, руки вперед. Посмотреть на кончики пальцев, поднять руки вверх, следить глазами за руками, не поднимая головы, затем руки опустить. Повторить 4–5 раз.</a:t>
            </a:r>
          </a:p>
        </p:txBody>
      </p:sp>
    </p:spTree>
    <p:extLst>
      <p:ext uri="{BB962C8B-B14F-4D97-AF65-F5344CB8AC3E}">
        <p14:creationId xmlns:p14="http://schemas.microsoft.com/office/powerpoint/2010/main" val="4012665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упражнений для учащихся 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классов.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480" y="1463040"/>
            <a:ext cx="11724640" cy="51206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Сидя, откинувшись на спинку стула. Прикрыть веки, крепко зажмурить глаза, затем открыть. Повторить 5–6 раз.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Сидя, руки на поясе. Повернуть голову вправо, посмотреть на локоть правой руки. Вернуться в исходное положение. Затем проделать то же самое влево. Повторить 5–6 раз.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Сидя. Делать круговые движения глазами сначала вправо, затем – влево. Повторить 5–6 раз.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Сидя, руки вперед. Посмотреть на кончики пальцев, поднять руки вверх. Вдох. Следить за руками, не поднимая головы. Руки опустить. Выдох. Повторить 4–5 раз.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Сидя. Смотреть прямо перед собой на классную доску 2–3 секунды, затем перевести взгляд на кончик носа на 3–5 секунд. Повторить 6–8 раз.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Сидя, закрыв глаза. В течение 30 секунд массировать веки кончиками указательных пальцев.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210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lol24.ee/public/pics/42/42495_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5" y="0"/>
            <a:ext cx="11016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002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8" name="Picture 4" descr="http://lol24.ee/public/pics/42/42495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3"/>
          <a:stretch/>
        </p:blipFill>
        <p:spPr bwMode="auto">
          <a:xfrm>
            <a:off x="1977707" y="0"/>
            <a:ext cx="8019733" cy="687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9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6" descr="http://s-meridian.com/child/manner/i/drea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681" y="1846608"/>
            <a:ext cx="4073037" cy="271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969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зрения у детей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1950" y="1647825"/>
            <a:ext cx="7583731" cy="45259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Зрение у детей формируется по мере их роста и имеет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особенности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глазного яблока продолжается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14-15 лет. </a:t>
            </a:r>
          </a:p>
          <a:p>
            <a:pPr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рождении большинство детей склонны к дальнозоркости, и только к 6-ти годам увеличивается число детей с нормальным зрением. </a:t>
            </a:r>
          </a:p>
          <a:p>
            <a:pPr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от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3-х до 7-ми лет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понижения  зрения у детей бывает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близорукость.</a:t>
            </a:r>
          </a:p>
          <a:p>
            <a:pPr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E41E89-A204-48CD-BB5D-6A56A3DCCDA0}" type="slidenum">
              <a:rPr lang="ru-RU">
                <a:solidFill>
                  <a:srgbClr val="D38E27"/>
                </a:solidFill>
                <a:latin typeface="Franklin Gothic Book" pitchFamily="34" charset="0"/>
              </a:rPr>
              <a:pPr eaLnBrk="1" hangingPunct="1"/>
              <a:t>3</a:t>
            </a:fld>
            <a:endParaRPr lang="ru-RU">
              <a:solidFill>
                <a:srgbClr val="D38E27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51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lol24.ee/public/pics/42/42495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973" y="0"/>
            <a:ext cx="9246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327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0565"/>
            <a:ext cx="10515600" cy="1325563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для тренировки аккомодационной мышцы глаза </a:t>
            </a:r>
            <a:b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«метка на стекле» (проф. Э.С. Аветисов)</a:t>
            </a:r>
            <a:b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://lol24.ee/public/pics/42/42495_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33" b="1"/>
          <a:stretch/>
        </p:blipFill>
        <p:spPr bwMode="auto">
          <a:xfrm>
            <a:off x="237327" y="2242550"/>
            <a:ext cx="11717346" cy="428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182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kakmed.com/img/2014/03/exercises4ey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6" y="2308324"/>
            <a:ext cx="6297031" cy="367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275385" y="0"/>
            <a:ext cx="736687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 - налево, </a:t>
            </a:r>
            <a:endParaRPr lang="ru-RU" sz="3200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 - направо, </a:t>
            </a:r>
            <a:endParaRPr lang="ru-RU" sz="3200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- наверх, четыре - вниз. </a:t>
            </a:r>
            <a:endParaRPr lang="ru-RU" sz="3200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теперь по кругу смотрим, </a:t>
            </a:r>
            <a:endParaRPr lang="ru-RU" sz="3200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лучше видеть мир. </a:t>
            </a:r>
            <a:endParaRPr lang="ru-RU" sz="3200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Взгляд направим ближе, дальше, </a:t>
            </a:r>
            <a:endParaRPr lang="ru-RU" sz="3200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Тренируя мышцу глаз. </a:t>
            </a:r>
            <a:endParaRPr lang="ru-RU" sz="3200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Видеть скоро будем лучше, </a:t>
            </a:r>
            <a:endParaRPr lang="ru-RU" sz="3200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Убедитесь вы сейчас! </a:t>
            </a:r>
            <a:endParaRPr lang="ru-RU" sz="3200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теперь нажмем немного </a:t>
            </a:r>
            <a:endParaRPr lang="ru-RU" sz="3200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Точки возле своих глаз. </a:t>
            </a:r>
            <a:endParaRPr lang="ru-RU" sz="3200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 дадим им много-много, </a:t>
            </a:r>
            <a:endParaRPr lang="ru-RU" sz="3200" dirty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усилить в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тыщу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раз! </a:t>
            </a:r>
            <a:endParaRPr lang="ru-RU" sz="3200" dirty="0"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7846" y="0"/>
            <a:ext cx="43375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Зрительная гимнастика в стихах </a:t>
            </a:r>
            <a:endParaRPr lang="ru-RU" sz="48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37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215" y="-7685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Регулярный осмотр у офтальмолога 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2169" y="1825625"/>
            <a:ext cx="5679831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Осмотр у офтальмолога должен быть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ежегодным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у ребенка есть наследственная предрасположенность (нарушение зрения хотя бы у одного из родителей), нарушение осанки, нарушения зрения, проявившиеся до школы –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осмотр каждые полгода.</a:t>
            </a:r>
            <a:endParaRPr lang="ru-RU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482" name="Picture 2" descr="http://babyzzz.ru/wp-content/uploads/2014/08/46afa055-8eac-42df-bc31-5f54d2bd9a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" y="1014245"/>
            <a:ext cx="3791194" cy="25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doct.ru/content/images/15_2-photo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80" y="3783385"/>
            <a:ext cx="3975710" cy="26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876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676" y="228181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внимательнее к своему ребенку !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39261" y="890962"/>
            <a:ext cx="1350498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ПОМНИТЕ:</a:t>
            </a:r>
          </a:p>
          <a:p>
            <a:pPr marL="0" indent="0" algn="ctr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многих детей снижения зрения можно предотвратить!!!</a:t>
            </a:r>
          </a:p>
        </p:txBody>
      </p:sp>
      <p:pic>
        <p:nvPicPr>
          <p:cNvPr id="21506" name="Picture 2" descr="http://saroptic.ru/images/child/dd10a28d0741df9e09643208f2b0eb9dffb40d5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864" y="2216525"/>
            <a:ext cx="6483880" cy="43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82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8399330" y="1955082"/>
            <a:ext cx="2995051" cy="14079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89166" y="2505010"/>
            <a:ext cx="2691447" cy="174820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34103" y="1979349"/>
            <a:ext cx="2713897" cy="18558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080773" y="130219"/>
            <a:ext cx="5708234" cy="22414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06065" y="311844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Распространенные формы нарушения зрения у детей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916877" y="1471381"/>
            <a:ext cx="1000132" cy="7858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5934891" y="2490732"/>
            <a:ext cx="8474" cy="5948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276942" y="1693818"/>
            <a:ext cx="733542" cy="5676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9796" y="2286285"/>
            <a:ext cx="2647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Спазм аккомодации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84619" y="2912191"/>
            <a:ext cx="2718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Близорукость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99330" y="2240119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Дальнозоркость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234" y="3558165"/>
            <a:ext cx="34768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Чрезмерное напряжение мышцы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не проходит, даже когда глаз в нем не нуждается.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25953" y="3335674"/>
            <a:ext cx="47418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Врожденное состояние,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связанное с особенностью строения глазного яблока.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признаки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остроты зрения вблизи.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34072" y="4386517"/>
            <a:ext cx="45334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Приобретенное заболевание,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которого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ухудшается зрение вдаль.</a:t>
            </a:r>
          </a:p>
        </p:txBody>
      </p:sp>
    </p:spTree>
    <p:extLst>
      <p:ext uri="{BB962C8B-B14F-4D97-AF65-F5344CB8AC3E}">
        <p14:creationId xmlns:p14="http://schemas.microsoft.com/office/powerpoint/2010/main" val="310386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shkaff.net/images/stories/light_space_50cm_x_75cm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053" y="310300"/>
            <a:ext cx="3876394" cy="276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3190" y="188194"/>
            <a:ext cx="739628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Близору́кость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 - 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миопи́я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(от </a:t>
            </a:r>
            <a:r>
              <a:rPr lang="ru-RU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до.-греч.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Μύω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«щурюсь» и </a:t>
            </a:r>
            <a:r>
              <a:rPr lang="ru-RU" sz="28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ὄψις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«взгляд, зрение») — это дефект </a:t>
            </a:r>
            <a:r>
              <a:rPr lang="ru-RU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зрения, 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котором изображение формируется не на </a:t>
            </a:r>
            <a:r>
              <a:rPr lang="ru-RU" sz="28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сетчатке глаза, 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ней. </a:t>
            </a:r>
          </a:p>
          <a:p>
            <a:endParaRPr lang="ru-RU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распространённая причина — </a:t>
            </a: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увеличенное в длину глазное яблоко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вследствие чего сетчатка располагается за фокальной плоскостью.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 рассматривании удаленных предметов, на сетчатке возникает </a:t>
            </a: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нечёткое, размытое изображение</a:t>
            </a:r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хорошо видит вблизи, но </a:t>
            </a: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плохо     видит вдали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24" name="Picture 4" descr="Как видят мир близорукие люд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78" y="3830176"/>
            <a:ext cx="3319686" cy="266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21795" y="3250571"/>
            <a:ext cx="3832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видят мир близорукие люди?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4624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mebelhit.spb.ru/image/nepravilnaya-detskaya-meb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40" y="1335728"/>
            <a:ext cx="3420452" cy="415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092" y="101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Факторы, способствующие формированию близорукости у детей</a:t>
            </a:r>
            <a:endParaRPr lang="ru-RU" sz="3800" dirty="0"/>
          </a:p>
        </p:txBody>
      </p:sp>
      <p:pic>
        <p:nvPicPr>
          <p:cNvPr id="5" name="Picture 2" descr="http://luxplanet.ua/static/img/d/o/dolce_and_gabbana_eyewear_fall_2012_ad_650x44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2" y="1598767"/>
            <a:ext cx="61912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8784" y="5826948"/>
            <a:ext cx="3892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74097" y="5611503"/>
            <a:ext cx="40327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Неприспособленная или плохо приспособленная мебель для занятий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1659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817" y="30386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Факторы, способствующие формированию близорукости у детей</a:t>
            </a:r>
            <a:endParaRPr lang="ru-RU" dirty="0"/>
          </a:p>
        </p:txBody>
      </p:sp>
      <p:pic>
        <p:nvPicPr>
          <p:cNvPr id="1026" name="Picture 2" descr="http://www.free-lancers.net/posted_files/N4B0D92D5479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" y="2119313"/>
            <a:ext cx="4027657" cy="286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tvetiki.com/images/stories/rebenok/tvv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674" y="2225543"/>
            <a:ext cx="4081518" cy="28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oman.ru/images/article/d/4/img_d40ee895986ee516688c720e907989a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61" y="2274661"/>
            <a:ext cx="3903248" cy="27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968" y="5199518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 и зрение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61674" y="5243301"/>
            <a:ext cx="3768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Телевизор и зрение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81194" y="5199518"/>
            <a:ext cx="42868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Недостаточная освещенность рабочего места школьника</a:t>
            </a:r>
          </a:p>
        </p:txBody>
      </p:sp>
    </p:spTree>
    <p:extLst>
      <p:ext uri="{BB962C8B-B14F-4D97-AF65-F5344CB8AC3E}">
        <p14:creationId xmlns:p14="http://schemas.microsoft.com/office/powerpoint/2010/main" val="329996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3384" y="365125"/>
            <a:ext cx="3030415" cy="60416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 rot="10800000" flipV="1">
            <a:off x="1125415" y="288257"/>
            <a:ext cx="2772508" cy="6810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8070" y="93785"/>
            <a:ext cx="4670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Неправильная посадка за рабочим столом</a:t>
            </a:r>
            <a:endParaRPr lang="ru-RU" sz="3200" dirty="0"/>
          </a:p>
        </p:txBody>
      </p:sp>
      <p:pic>
        <p:nvPicPr>
          <p:cNvPr id="9" name="Picture 10" descr="http://mealux.ua/upload/medialibrary/c7e/c7ec237017f904424976637cb36659d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7" t="17686" r="17256" b="8780"/>
          <a:stretch/>
        </p:blipFill>
        <p:spPr bwMode="auto">
          <a:xfrm>
            <a:off x="86135" y="1365474"/>
            <a:ext cx="5954799" cy="508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img0.liveinternet.ru/images/attach/c/5/85/106/85106738_i_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23" y="365125"/>
            <a:ext cx="6395654" cy="568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2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amapedia.com.ua/UploadImages/kak-pohudet-podrostk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1273" cy="35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static.medportal.ru/pic/mednovosti/news/2014/07/20/656obese/245_500x3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80" y="287719"/>
            <a:ext cx="4355373" cy="326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gymn5.files.wordpress.com/2013/02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040" y="3554249"/>
            <a:ext cx="4686300" cy="31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04340" y="3670280"/>
            <a:ext cx="33087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Низкая физическая активность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2517" y="3670280"/>
            <a:ext cx="32121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рациона питания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0746" y="2624888"/>
            <a:ext cx="2197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Режим дня</a:t>
            </a:r>
          </a:p>
        </p:txBody>
      </p:sp>
    </p:spTree>
    <p:extLst>
      <p:ext uri="{BB962C8B-B14F-4D97-AF65-F5344CB8AC3E}">
        <p14:creationId xmlns:p14="http://schemas.microsoft.com/office/powerpoint/2010/main" val="497110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1189</Words>
  <Application>Microsoft Office PowerPoint</Application>
  <PresentationFormat>Широкоэкранный</PresentationFormat>
  <Paragraphs>122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Franklin Gothic Book</vt:lpstr>
      <vt:lpstr>Times New Roman</vt:lpstr>
      <vt:lpstr>Wingdings 2</vt:lpstr>
      <vt:lpstr>Тема Office</vt:lpstr>
      <vt:lpstr>Презентация PowerPoint</vt:lpstr>
      <vt:lpstr>Строение глаза</vt:lpstr>
      <vt:lpstr>Формирование зрения у детей</vt:lpstr>
      <vt:lpstr>Презентация PowerPoint</vt:lpstr>
      <vt:lpstr>Презентация PowerPoint</vt:lpstr>
      <vt:lpstr>Факторы, способствующие формированию близорукости у детей</vt:lpstr>
      <vt:lpstr>Факторы, способствующие формированию близорукости у детей</vt:lpstr>
      <vt:lpstr>Презентация PowerPoint</vt:lpstr>
      <vt:lpstr>Презентация PowerPoint</vt:lpstr>
      <vt:lpstr>Что делать для сохранения нормального зрения к детей?</vt:lpstr>
      <vt:lpstr>Презентация PowerPoint</vt:lpstr>
      <vt:lpstr>Правильная мебель </vt:lpstr>
      <vt:lpstr>Правила чтения и письма</vt:lpstr>
      <vt:lpstr>Правила «общения» ребенка с телевизором и компьютером </vt:lpstr>
      <vt:lpstr>Правила «общения» ребенка с компьютером</vt:lpstr>
      <vt:lpstr>Активный образ жизни </vt:lpstr>
      <vt:lpstr>О, спорт, ты  жизнь!</vt:lpstr>
      <vt:lpstr>Презентация PowerPoint</vt:lpstr>
      <vt:lpstr>Правильный рацион питания </vt:lpstr>
      <vt:lpstr>Презентация PowerPoint</vt:lpstr>
      <vt:lpstr>Презентация PowerPoint</vt:lpstr>
      <vt:lpstr>Витамины группы В </vt:lpstr>
      <vt:lpstr>Черника</vt:lpstr>
      <vt:lpstr>Лютеин </vt:lpstr>
      <vt:lpstr>Делают ли Ваши дети зарядку для глаз? Ответы:</vt:lpstr>
      <vt:lpstr>Комплекс упражнений для младших школьников (1-3 класс) </vt:lpstr>
      <vt:lpstr>Комплекс упражнений для учащихся 4–11 классов. </vt:lpstr>
      <vt:lpstr>Презентация PowerPoint</vt:lpstr>
      <vt:lpstr>Презентация PowerPoint</vt:lpstr>
      <vt:lpstr>Презентация PowerPoint</vt:lpstr>
      <vt:lpstr>Упражнение для тренировки аккомодационной мышцы глаза  «метка на стекле» (проф. Э.С. Аветисов) </vt:lpstr>
      <vt:lpstr>Презентация PowerPoint</vt:lpstr>
      <vt:lpstr>Регулярный осмотр у офтальмолога !!!</vt:lpstr>
      <vt:lpstr>Будьте внимательнее к своему ребенку !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ВПО ПМГМУ им. И.М. Сеченова Кафедра медицинской реабилитации</dc:title>
  <dc:creator>Алина</dc:creator>
  <cp:lastModifiedBy>Asus</cp:lastModifiedBy>
  <cp:revision>30</cp:revision>
  <dcterms:created xsi:type="dcterms:W3CDTF">2014-11-20T17:46:50Z</dcterms:created>
  <dcterms:modified xsi:type="dcterms:W3CDTF">2018-02-20T17:38:54Z</dcterms:modified>
</cp:coreProperties>
</file>